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 b="def" i="def"/>
      <a:tcStyle>
        <a:tcBdr/>
        <a:fill>
          <a:solidFill>
            <a:srgbClr val="FBE9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 b="def" i="def"/>
      <a:tcStyle>
        <a:tcBdr/>
        <a:fill>
          <a:solidFill>
            <a:srgbClr val="FF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 b="def" i="def"/>
      <a:tcStyle>
        <a:tcBdr/>
        <a:fill>
          <a:solidFill>
            <a:srgbClr val="E7EF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solidFill>
            <a:srgbClr val="1A9988">
              <a:alpha val="20000"/>
            </a:srgbClr>
          </a:solidFill>
        </a:fill>
      </a:tcStyle>
    </a:firstCol>
    <a:la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127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A9988"/>
        </a:fontRef>
        <a:srgbClr val="1A9988"/>
      </a:tcTxStyle>
      <a:tcStyle>
        <a:tcBdr>
          <a:left>
            <a:ln w="12700" cap="flat">
              <a:solidFill>
                <a:srgbClr val="1A9988"/>
              </a:solidFill>
              <a:prstDash val="solid"/>
              <a:round/>
            </a:ln>
          </a:left>
          <a:right>
            <a:ln w="12700" cap="flat">
              <a:solidFill>
                <a:srgbClr val="1A9988"/>
              </a:solidFill>
              <a:prstDash val="solid"/>
              <a:round/>
            </a:ln>
          </a:right>
          <a:top>
            <a:ln w="127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solidFill>
                <a:srgbClr val="1A9988"/>
              </a:solidFill>
              <a:prstDash val="solid"/>
              <a:round/>
            </a:ln>
          </a:insideH>
          <a:insideV>
            <a:ln w="12700" cap="flat">
              <a:solidFill>
                <a:srgbClr val="1A998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slide" Target="../slides/slide2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../slides/slide2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../slides/slide2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recision_agriculture.jpg" descr="precision_agriculture.jpg"/>
          <p:cNvPicPr>
            <a:picLocks noChangeAspect="1"/>
          </p:cNvPicPr>
          <p:nvPr/>
        </p:nvPicPr>
        <p:blipFill>
          <a:blip r:embed="rId2">
            <a:extLst/>
          </a:blip>
          <a:srcRect l="226" t="4947" r="226" b="4947"/>
          <a:stretch>
            <a:fillRect/>
          </a:stretch>
        </p:blipFill>
        <p:spPr>
          <a:xfrm>
            <a:off x="-479220" y="-166"/>
            <a:ext cx="10102440" cy="5143667"/>
          </a:xfrm>
          <a:prstGeom prst="rect">
            <a:avLst/>
          </a:prstGeom>
          <a:ln w="12700">
            <a:miter lim="400000"/>
          </a:ln>
          <a:effectLst>
            <a:reflection blurRad="0" stA="49789" stPos="0" endA="0" endPos="40000" dist="0" dir="5400000" fadeDir="5400000" sx="100000" sy="-100000" kx="0" ky="0" algn="bl" rotWithShape="0"/>
          </a:effectLst>
        </p:spPr>
      </p:pic>
      <p:sp>
        <p:nvSpPr>
          <p:cNvPr id="16" name="Titolo Testo"/>
          <p:cNvSpPr txBox="1"/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17" name="Corpo livello uno…"/>
          <p:cNvSpPr txBox="1"/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10;p11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133" name="Google Shape;111;p11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34" name="Google Shape;112;p11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36" name="Titolo Testo"/>
          <p:cNvSpPr txBox="1"/>
          <p:nvPr>
            <p:ph type="title"/>
          </p:nvPr>
        </p:nvSpPr>
        <p:spPr>
          <a:xfrm>
            <a:off x="729450" y="864299"/>
            <a:ext cx="7021201" cy="29850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137" name="Google Shape;115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8" name="Google Shape;116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9" name="Google Shape;117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0" name="Google Shape;118;p1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20;p12"/>
          <p:cNvSpPr/>
          <p:nvPr/>
        </p:nvSpPr>
        <p:spPr>
          <a:xfrm>
            <a:off x="0" y="0"/>
            <a:ext cx="6515100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51" name="Google Shape;121;p1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49" name="Google Shape;122;p1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4">
                <a:satOff val="-57823"/>
                <a:lumOff val="-163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0" name="Google Shape;123;p1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2" name="Titolo Testo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53" name="Corpo livello uno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4" name="Google Shape;120;p12"/>
          <p:cNvSpPr/>
          <p:nvPr/>
        </p:nvSpPr>
        <p:spPr>
          <a:xfrm>
            <a:off x="6512718" y="0"/>
            <a:ext cx="2620658" cy="5143500"/>
          </a:xfrm>
          <a:prstGeom prst="rect">
            <a:avLst/>
          </a:prstGeom>
          <a:solidFill>
            <a:schemeClr val="accent4">
              <a:satOff val="-57823"/>
              <a:lumOff val="-16352"/>
              <a:alpha val="145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20;p12"/>
          <p:cNvSpPr/>
          <p:nvPr/>
        </p:nvSpPr>
        <p:spPr>
          <a:xfrm>
            <a:off x="-1" y="0"/>
            <a:ext cx="3237402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65" name="Google Shape;121;p1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63" name="Google Shape;122;p1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4">
                <a:satOff val="-57823"/>
                <a:lumOff val="-163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64" name="Google Shape;123;p1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66" name="Titolo Testo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67" name="Corpo livello uno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8" name="Google Shape;120;p12"/>
          <p:cNvSpPr/>
          <p:nvPr/>
        </p:nvSpPr>
        <p:spPr>
          <a:xfrm>
            <a:off x="3238500" y="0"/>
            <a:ext cx="5923252" cy="5143500"/>
          </a:xfrm>
          <a:prstGeom prst="rect">
            <a:avLst/>
          </a:prstGeom>
          <a:solidFill>
            <a:schemeClr val="accent4">
              <a:satOff val="-57823"/>
              <a:lumOff val="-16352"/>
              <a:alpha val="145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20;p12"/>
          <p:cNvSpPr/>
          <p:nvPr/>
        </p:nvSpPr>
        <p:spPr>
          <a:xfrm>
            <a:off x="-1" y="0"/>
            <a:ext cx="4572001" cy="5143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179" name="Google Shape;121;p1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77" name="Google Shape;122;p1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4">
                <a:satOff val="-57823"/>
                <a:lumOff val="-163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8" name="Google Shape;123;p1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80" name="Titolo Testo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81" name="Corpo livello uno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82" name="Google Shape;120;p12"/>
          <p:cNvSpPr/>
          <p:nvPr/>
        </p:nvSpPr>
        <p:spPr>
          <a:xfrm>
            <a:off x="4572000" y="0"/>
            <a:ext cx="5868483" cy="5143500"/>
          </a:xfrm>
          <a:prstGeom prst="rect">
            <a:avLst/>
          </a:prstGeom>
          <a:solidFill>
            <a:schemeClr val="accent4">
              <a:satOff val="-57823"/>
              <a:lumOff val="-16352"/>
              <a:alpha val="145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8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rpo livello uno…"/>
          <p:cNvSpPr txBox="1"/>
          <p:nvPr>
            <p:ph type="body" sz="quarter" idx="1"/>
          </p:nvPr>
        </p:nvSpPr>
        <p:spPr>
          <a:xfrm>
            <a:off x="724949" y="4372550"/>
            <a:ext cx="7697401" cy="4605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91" name="Google Shape;135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2" name="Google Shape;136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3" name="Google Shape;137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4" name="Google Shape;138;p13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140;p14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202" name="Google Shape;141;p14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3" name="Google Shape;142;p14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5" name="Titolo Testo"/>
          <p:cNvSpPr txBox="1"/>
          <p:nvPr>
            <p:ph type="title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206" name="Corpo livello uno…"/>
          <p:cNvSpPr txBox="1"/>
          <p:nvPr>
            <p:ph type="body" sz="half" idx="1"/>
          </p:nvPr>
        </p:nvSpPr>
        <p:spPr>
          <a:xfrm>
            <a:off x="729450" y="2272888"/>
            <a:ext cx="7688400" cy="1580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07" name="Google Shape;146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1A9988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8" name="Google Shape;147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9" name="Google Shape;148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0" name="Google Shape;149;p14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52;p1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9" name="Google Shape;153;p1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0" name="Google Shape;154;p1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1" name="Google Shape;155;p1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olo Testo"/>
          <p:cNvSpPr txBox="1"/>
          <p:nvPr>
            <p:ph type="title"/>
          </p:nvPr>
        </p:nvSpPr>
        <p:spPr>
          <a:xfrm>
            <a:off x="1308149" y="1318650"/>
            <a:ext cx="7110002" cy="535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23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2"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163;p17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37" name="Google Shape;164;p17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38" name="Google Shape;165;p17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0" name="Titolo Testo"/>
          <p:cNvSpPr txBox="1"/>
          <p:nvPr>
            <p:ph type="title"/>
          </p:nvPr>
        </p:nvSpPr>
        <p:spPr>
          <a:xfrm>
            <a:off x="729450" y="1322449"/>
            <a:ext cx="7688400" cy="151860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241" name="Google Shape;168;p1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2" name="Google Shape;169;p1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3" name="Google Shape;170;p1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4" name="Google Shape;171;p17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E9EDEE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2;p3" descr="Google Shape;22;p3"/>
          <p:cNvPicPr>
            <a:picLocks noChangeAspect="1"/>
          </p:cNvPicPr>
          <p:nvPr/>
        </p:nvPicPr>
        <p:blipFill>
          <a:blip r:embed="rId2">
            <a:extLst/>
          </a:blip>
          <a:srcRect l="0" t="21799" r="0" b="23591"/>
          <a:stretch>
            <a:fillRect/>
          </a:stretch>
        </p:blipFill>
        <p:spPr>
          <a:xfrm>
            <a:off x="0" y="487825"/>
            <a:ext cx="9144000" cy="46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oogle Shape;23;p3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29" name="Google Shape;24;p3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27" name="Google Shape;25;p3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8" name="Google Shape;26;p3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0" name="Titolo Testo"/>
          <p:cNvSpPr txBox="1"/>
          <p:nvPr>
            <p:ph type="title"/>
          </p:nvPr>
        </p:nvSpPr>
        <p:spPr>
          <a:xfrm>
            <a:off x="729450" y="1322449"/>
            <a:ext cx="7688100" cy="16647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Titolo Testo</a:t>
            </a:r>
          </a:p>
        </p:txBody>
      </p:sp>
      <p:sp>
        <p:nvSpPr>
          <p:cNvPr id="31" name="Corpo livello uno…"/>
          <p:cNvSpPr txBox="1"/>
          <p:nvPr>
            <p:ph type="body" sz="quarter" idx="1"/>
          </p:nvPr>
        </p:nvSpPr>
        <p:spPr>
          <a:xfrm>
            <a:off x="729626" y="3172899"/>
            <a:ext cx="7688101" cy="541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2" name="Google Shape;30;p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" name="Google Shape;31;p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" name="Google Shape;32;p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" name="Google Shape;33;p3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35;p4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43" name="Google Shape;36;p4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4" name="Google Shape;37;p4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6" name="Titolo Testo"/>
          <p:cNvSpPr txBox="1"/>
          <p:nvPr>
            <p:ph type="title"/>
          </p:nvPr>
        </p:nvSpPr>
        <p:spPr>
          <a:xfrm>
            <a:off x="729450" y="1322449"/>
            <a:ext cx="7688400" cy="1518602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4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olo Testo"/>
          <p:cNvSpPr txBox="1"/>
          <p:nvPr>
            <p:ph type="title"/>
          </p:nvPr>
        </p:nvSpPr>
        <p:spPr>
          <a:xfrm>
            <a:off x="729450" y="1318650"/>
            <a:ext cx="7688700" cy="535201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5" name="Corpo livello uno…"/>
          <p:cNvSpPr txBox="1"/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57;p6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Google Shape;59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" name="Google Shape;60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" name="Google Shape;61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7" name="Google Shape;62;p6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8" name="Corpo livello uno…"/>
          <p:cNvSpPr txBox="1"/>
          <p:nvPr>
            <p:ph type="body" sz="quarter" idx="1"/>
          </p:nvPr>
        </p:nvSpPr>
        <p:spPr>
          <a:xfrm>
            <a:off x="729450" y="1068649"/>
            <a:ext cx="7688700" cy="10344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65;p7" descr="Google Shape;65;p7"/>
          <p:cNvPicPr>
            <a:picLocks noChangeAspect="1"/>
          </p:cNvPicPr>
          <p:nvPr/>
        </p:nvPicPr>
        <p:blipFill>
          <a:blip r:embed="rId2">
            <a:extLst/>
          </a:blip>
          <a:srcRect l="0" t="11971" r="0" b="11971"/>
          <a:stretch>
            <a:fillRect/>
          </a:stretch>
        </p:blipFill>
        <p:spPr>
          <a:xfrm>
            <a:off x="0" y="487825"/>
            <a:ext cx="9144000" cy="465567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Google Shape;66;p7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8" name="Google Shape;68;p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9" name="Google Shape;69;p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0" name="Google Shape;70;p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1" name="Google Shape;71;p7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82" name="Titolo Testo"/>
          <p:cNvSpPr txBox="1"/>
          <p:nvPr>
            <p:ph type="title"/>
          </p:nvPr>
        </p:nvSpPr>
        <p:spPr>
          <a:xfrm>
            <a:off x="729450" y="2056375"/>
            <a:ext cx="5887500" cy="1518601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8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74;p8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93" name="Google Shape;75;p8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91" name="Google Shape;76;p8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92" name="Google Shape;77;p8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94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95" name="Corpo livello uno…"/>
          <p:cNvSpPr txBox="1"/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6" name="Google Shape;80;p8"/>
          <p:cNvSpPr txBox="1"/>
          <p:nvPr>
            <p:ph type="body" sz="quarter" idx="13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97" name="Google Shape;82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" name="Google Shape;83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" name="Google Shape;84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" name="Google Shape;85;p8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0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98;p10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19" name="Google Shape;99;p10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17" name="Google Shape;100;p10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Google Shape;101;p10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0" name="Titolo Testo"/>
          <p:cNvSpPr txBox="1"/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21" name="Corpo livello uno…"/>
          <p:cNvSpPr txBox="1"/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2" name="Google Shape;105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280450" y="0"/>
            <a:ext cx="863401" cy="4542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3" name="Google Shape;106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16349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" name="Google Shape;107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50138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5" name="Google Shape;108;p10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8598816" y="283924"/>
            <a:ext cx="216301" cy="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7;p9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chemeClr val="accent4">
              <a:satOff val="-57823"/>
              <a:lumOff val="-1635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" name="Google Shape;88;p9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3" name="Google Shape;89;p9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4">
                <a:satOff val="-57823"/>
                <a:lumOff val="-1635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Google Shape;90;p9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" name="Titolo Testo"/>
          <p:cNvSpPr txBox="1"/>
          <p:nvPr>
            <p:ph type="title"/>
          </p:nvPr>
        </p:nvSpPr>
        <p:spPr>
          <a:xfrm>
            <a:off x="729450" y="1318650"/>
            <a:ext cx="7688400" cy="5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7" name="Corpo livello uno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" name="Numero diapositiva"/>
          <p:cNvSpPr txBox="1"/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76;p18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Hazelnutella</a:t>
            </a:r>
          </a:p>
        </p:txBody>
      </p:sp>
      <p:sp>
        <p:nvSpPr>
          <p:cNvPr id="255" name="Jerin George Mathew, Luca Pasquini…"/>
          <p:cNvSpPr txBox="1"/>
          <p:nvPr/>
        </p:nvSpPr>
        <p:spPr>
          <a:xfrm>
            <a:off x="680913" y="2330284"/>
            <a:ext cx="3536157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311150" indent="-165100"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Jerin George Mathew, Luca Pasquini</a:t>
            </a:r>
          </a:p>
          <a:p>
            <a:pPr marL="311150" indent="-165100"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Bug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Dati dai sensori IoT"/>
          <p:cNvSpPr txBox="1"/>
          <p:nvPr>
            <p:ph type="title"/>
          </p:nvPr>
        </p:nvSpPr>
        <p:spPr>
          <a:xfrm>
            <a:off x="730000" y="1318650"/>
            <a:ext cx="3300901" cy="759001"/>
          </a:xfrm>
          <a:prstGeom prst="rect">
            <a:avLst/>
          </a:prstGeom>
        </p:spPr>
        <p:txBody>
          <a:bodyPr/>
          <a:lstStyle/>
          <a:p>
            <a:pPr/>
            <a:r>
              <a:t>Dati dai sensori IoT</a:t>
            </a:r>
          </a:p>
        </p:txBody>
      </p:sp>
      <p:sp>
        <p:nvSpPr>
          <p:cNvPr id="282" name="Abbiamo simulato l’invio dei dati dai sensori a partire dai dati a disposizione…"/>
          <p:cNvSpPr txBox="1"/>
          <p:nvPr>
            <p:ph type="body" sz="quarter" idx="1"/>
          </p:nvPr>
        </p:nvSpPr>
        <p:spPr>
          <a:xfrm>
            <a:off x="635549" y="2159218"/>
            <a:ext cx="3300902" cy="2626942"/>
          </a:xfrm>
          <a:prstGeom prst="rect">
            <a:avLst/>
          </a:prstGeom>
        </p:spPr>
        <p:txBody>
          <a:bodyPr/>
          <a:lstStyle/>
          <a:p>
            <a:pPr marL="411479" indent="-280034" defTabSz="822959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50"/>
            </a:pPr>
            <a:r>
              <a:t>Abbiamo simulato l’invio dei dati dai sensori a partire dai dati a disposizione</a:t>
            </a:r>
          </a:p>
          <a:p>
            <a:pPr marL="411479" indent="-280034" defTabSz="822959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50"/>
            </a:pPr>
            <a:r>
              <a:t>Abbiamo realizzato uno script Python che legge ciascuna riga le invia a Kafka ad intervalli di tempo regolari (1 secondo)</a:t>
            </a:r>
          </a:p>
          <a:p>
            <a:pPr marL="411479" indent="-280034" defTabSz="822959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50"/>
            </a:pPr>
            <a:r>
              <a:t>La comunicazione tra lo script Python e Kafka avviene a mezzo della libreria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kafka-python</a:t>
            </a:r>
          </a:p>
        </p:txBody>
      </p:sp>
      <p:sp>
        <p:nvSpPr>
          <p:cNvPr id="283" name="Rettangolo arrotondato"/>
          <p:cNvSpPr/>
          <p:nvPr/>
        </p:nvSpPr>
        <p:spPr>
          <a:xfrm>
            <a:off x="5562600" y="1317112"/>
            <a:ext cx="2575868" cy="3513832"/>
          </a:xfrm>
          <a:prstGeom prst="roundRect">
            <a:avLst>
              <a:gd name="adj" fmla="val 10400"/>
            </a:avLst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IoT sensors data"/>
          <p:cNvSpPr txBox="1"/>
          <p:nvPr/>
        </p:nvSpPr>
        <p:spPr>
          <a:xfrm>
            <a:off x="6014365" y="786005"/>
            <a:ext cx="1672337" cy="36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IoT sensors data</a:t>
            </a:r>
          </a:p>
        </p:txBody>
      </p:sp>
      <p:pic>
        <p:nvPicPr>
          <p:cNvPr id="285" name="motion-sensor.png" descr="motion-sens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774" y="3219060"/>
            <a:ext cx="1227519" cy="1227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motion-sensor.png" descr="motion-sens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774" y="1666550"/>
            <a:ext cx="1227519" cy="1227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Messaging layer"/>
          <p:cNvSpPr txBox="1"/>
          <p:nvPr>
            <p:ph type="title"/>
          </p:nvPr>
        </p:nvSpPr>
        <p:spPr>
          <a:xfrm>
            <a:off x="730000" y="1318650"/>
            <a:ext cx="3300901" cy="759001"/>
          </a:xfrm>
          <a:prstGeom prst="rect">
            <a:avLst/>
          </a:prstGeom>
        </p:spPr>
        <p:txBody>
          <a:bodyPr/>
          <a:lstStyle/>
          <a:p>
            <a:pPr/>
            <a:r>
              <a:t>Messaging layer</a:t>
            </a:r>
          </a:p>
        </p:txBody>
      </p:sp>
      <p:sp>
        <p:nvSpPr>
          <p:cNvPr id="289" name="I dati trasmessi dai sensori vengono memorizzati in 10 Topic distinti…"/>
          <p:cNvSpPr txBox="1"/>
          <p:nvPr>
            <p:ph type="body" sz="quarter" idx="1"/>
          </p:nvPr>
        </p:nvSpPr>
        <p:spPr>
          <a:xfrm>
            <a:off x="724949" y="2159218"/>
            <a:ext cx="3300902" cy="2603857"/>
          </a:xfrm>
          <a:prstGeom prst="rect">
            <a:avLst/>
          </a:prstGeom>
        </p:spPr>
        <p:txBody>
          <a:bodyPr/>
          <a:lstStyle/>
          <a:p>
            <a:pPr marL="452627" indent="-308038" defTabSz="905255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400"/>
              <a:buFont typeface="Helvetica"/>
              <a:buChar char="●"/>
              <a:defRPr sz="1485"/>
            </a:pPr>
            <a:r>
              <a:t>I dati trasmessi dai sensori vengono memorizzati in 10 Topic distinti</a:t>
            </a:r>
          </a:p>
          <a:p>
            <a:pPr marL="452627" indent="-308038" defTabSz="905255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400"/>
              <a:buFont typeface="Helvetica"/>
              <a:buChar char="●"/>
              <a:defRPr sz="1485"/>
            </a:pPr>
            <a:r>
              <a:t>1 topic per la stazione meteo</a:t>
            </a:r>
          </a:p>
          <a:p>
            <a:pPr marL="452627" indent="-308038" defTabSz="905255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400"/>
              <a:buFont typeface="Helvetica"/>
              <a:buChar char="●"/>
              <a:defRPr sz="1485"/>
            </a:pPr>
            <a:r>
              <a:t>9 topic per ciascuno dei 9 sensori</a:t>
            </a:r>
          </a:p>
          <a:p>
            <a:pPr marL="452627" indent="-308038" defTabSz="905255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400"/>
              <a:buFont typeface="Helvetica"/>
              <a:buChar char="●"/>
              <a:defRPr sz="1485"/>
            </a:pPr>
            <a:r>
              <a:t>Abbiamo usati un fattore di replicazione e partizionamento unitario per tutti i topic</a:t>
            </a:r>
          </a:p>
        </p:txBody>
      </p:sp>
      <p:sp>
        <p:nvSpPr>
          <p:cNvPr id="290" name="Rettangolo arrotondato"/>
          <p:cNvSpPr/>
          <p:nvPr/>
        </p:nvSpPr>
        <p:spPr>
          <a:xfrm>
            <a:off x="5552232" y="1320800"/>
            <a:ext cx="2834030" cy="3315948"/>
          </a:xfrm>
          <a:prstGeom prst="roundRect">
            <a:avLst>
              <a:gd name="adj" fmla="val 8273"/>
            </a:avLst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Messaging layer"/>
          <p:cNvSpPr txBox="1"/>
          <p:nvPr/>
        </p:nvSpPr>
        <p:spPr>
          <a:xfrm>
            <a:off x="6149080" y="849023"/>
            <a:ext cx="1640333" cy="36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Messaging layer</a:t>
            </a:r>
          </a:p>
        </p:txBody>
      </p:sp>
      <p:pic>
        <p:nvPicPr>
          <p:cNvPr id="292" name="kafka-logo-tall.png" descr="kafka-logo-t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7660" y="1485654"/>
            <a:ext cx="2743173" cy="2986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rocessing layer"/>
          <p:cNvSpPr txBox="1"/>
          <p:nvPr>
            <p:ph type="title"/>
          </p:nvPr>
        </p:nvSpPr>
        <p:spPr>
          <a:xfrm>
            <a:off x="730000" y="1318650"/>
            <a:ext cx="3300901" cy="759001"/>
          </a:xfrm>
          <a:prstGeom prst="rect">
            <a:avLst/>
          </a:prstGeom>
        </p:spPr>
        <p:txBody>
          <a:bodyPr/>
          <a:lstStyle/>
          <a:p>
            <a:pPr/>
            <a:r>
              <a:t>Processing layer</a:t>
            </a:r>
          </a:p>
        </p:txBody>
      </p:sp>
      <p:sp>
        <p:nvSpPr>
          <p:cNvPr id="295" name="Usando la libreria spark-streaming-kafka vengono prelevati i messaggi memorizzati in Kafka…"/>
          <p:cNvSpPr txBox="1"/>
          <p:nvPr>
            <p:ph type="body" sz="quarter" idx="1"/>
          </p:nvPr>
        </p:nvSpPr>
        <p:spPr>
          <a:xfrm>
            <a:off x="724949" y="2159218"/>
            <a:ext cx="3300902" cy="2603857"/>
          </a:xfrm>
          <a:prstGeom prst="rect">
            <a:avLst/>
          </a:prstGeom>
        </p:spPr>
        <p:txBody>
          <a:bodyPr/>
          <a:lstStyle/>
          <a:p>
            <a:pPr marL="32003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Usando la libreria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spark-streaming-kafka</a:t>
            </a:r>
            <a:r>
              <a:t> vengono prelevati i messaggi memorizzati in Kafka</a:t>
            </a:r>
          </a:p>
          <a:p>
            <a:pPr marL="32003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Le elaborazioni vengono effettuate su minibatch di 10 secondi</a:t>
            </a:r>
          </a:p>
          <a:p>
            <a:pPr marL="32003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Elaborazioni effettuate:</a:t>
            </a:r>
          </a:p>
          <a:p>
            <a:pPr lvl="1" marL="64896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Calcolo del valore medio al fine di ridurre la mole di dati da salvare su db</a:t>
            </a:r>
          </a:p>
          <a:p>
            <a:pPr lvl="1" marL="64896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Calcolo di ulteriori parametri (escursione termica)</a:t>
            </a:r>
          </a:p>
          <a:p>
            <a:pPr marL="320039" indent="-217804" defTabSz="640079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ts val="1000"/>
              <a:buFont typeface="Helvetica"/>
              <a:buChar char="●"/>
              <a:defRPr sz="1050"/>
            </a:pPr>
            <a:r>
              <a:t>I dati vengono poi salvati su InfluxDB grazie alla libreria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influx</a:t>
            </a:r>
            <a:r>
              <a:t> (per Python)</a:t>
            </a:r>
          </a:p>
        </p:txBody>
      </p:sp>
      <p:sp>
        <p:nvSpPr>
          <p:cNvPr id="296" name="Rettangolo arrotondato"/>
          <p:cNvSpPr/>
          <p:nvPr/>
        </p:nvSpPr>
        <p:spPr>
          <a:xfrm>
            <a:off x="5552232" y="1828880"/>
            <a:ext cx="2834030" cy="2553058"/>
          </a:xfrm>
          <a:prstGeom prst="roundRect">
            <a:avLst>
              <a:gd name="adj" fmla="val 9183"/>
            </a:avLst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Processing layer"/>
          <p:cNvSpPr txBox="1"/>
          <p:nvPr/>
        </p:nvSpPr>
        <p:spPr>
          <a:xfrm>
            <a:off x="6136603" y="1318195"/>
            <a:ext cx="1665289" cy="36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Processing layer</a:t>
            </a:r>
          </a:p>
        </p:txBody>
      </p:sp>
      <p:pic>
        <p:nvPicPr>
          <p:cNvPr id="298" name="spark-streaming.png" descr="spark-stream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4471" y="2340095"/>
            <a:ext cx="2269552" cy="1530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torage layer"/>
          <p:cNvSpPr txBox="1"/>
          <p:nvPr>
            <p:ph type="title"/>
          </p:nvPr>
        </p:nvSpPr>
        <p:spPr>
          <a:xfrm>
            <a:off x="730000" y="1318650"/>
            <a:ext cx="3300901" cy="759001"/>
          </a:xfrm>
          <a:prstGeom prst="rect">
            <a:avLst/>
          </a:prstGeom>
        </p:spPr>
        <p:txBody>
          <a:bodyPr/>
          <a:lstStyle/>
          <a:p>
            <a:pPr/>
            <a:r>
              <a:t>Storage layer</a:t>
            </a:r>
          </a:p>
        </p:txBody>
      </p:sp>
      <p:sp>
        <p:nvSpPr>
          <p:cNvPr id="301" name="Time series database…"/>
          <p:cNvSpPr txBox="1"/>
          <p:nvPr>
            <p:ph type="body" sz="quarter" idx="1"/>
          </p:nvPr>
        </p:nvSpPr>
        <p:spPr>
          <a:xfrm>
            <a:off x="724949" y="2159218"/>
            <a:ext cx="3300902" cy="2603857"/>
          </a:xfrm>
          <a:prstGeom prst="rect">
            <a:avLst/>
          </a:prstGeom>
        </p:spPr>
        <p:txBody>
          <a:bodyPr/>
          <a:lstStyle/>
          <a:p>
            <a:pPr marL="406908" indent="-276923" defTabSz="813816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35"/>
            </a:pPr>
            <a:r>
              <a:t>Time series database</a:t>
            </a:r>
          </a:p>
          <a:p>
            <a:pPr marL="406908" indent="-276923" defTabSz="813816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35"/>
            </a:pPr>
            <a:r>
              <a:t>Ottimizzato per la gestione di dati associati ad un </a:t>
            </a:r>
            <a:r>
              <a:rPr i="1"/>
              <a:t>timestamp</a:t>
            </a:r>
          </a:p>
          <a:p>
            <a:pPr marL="406908" indent="-276923" defTabSz="813816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35"/>
            </a:pPr>
            <a:r>
              <a:t>I dati vengono salvati in due tabelle (</a:t>
            </a:r>
            <a:r>
              <a:rPr i="1"/>
              <a:t>measurement</a:t>
            </a:r>
            <a:r>
              <a:t>):</a:t>
            </a:r>
          </a:p>
          <a:p>
            <a:pPr lvl="1" marL="825119" indent="-276923" defTabSz="813816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35"/>
            </a:pPr>
            <a:r>
              <a:t>Stazioni, per i dati provenienti dalla stazione meteo</a:t>
            </a:r>
          </a:p>
          <a:p>
            <a:pPr lvl="1" marL="825119" indent="-276923" defTabSz="813816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35"/>
            </a:pPr>
            <a:r>
              <a:t>Nodi, per i dati relativi ai sensori (o nodi)</a:t>
            </a:r>
          </a:p>
        </p:txBody>
      </p:sp>
      <p:sp>
        <p:nvSpPr>
          <p:cNvPr id="302" name="Rettangolo arrotondato"/>
          <p:cNvSpPr/>
          <p:nvPr/>
        </p:nvSpPr>
        <p:spPr>
          <a:xfrm>
            <a:off x="5136161" y="2083690"/>
            <a:ext cx="3666172" cy="1790167"/>
          </a:xfrm>
          <a:prstGeom prst="roundRect">
            <a:avLst>
              <a:gd name="adj" fmla="val 13097"/>
            </a:avLst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Storage layer"/>
          <p:cNvSpPr txBox="1"/>
          <p:nvPr/>
        </p:nvSpPr>
        <p:spPr>
          <a:xfrm>
            <a:off x="6286431" y="1515175"/>
            <a:ext cx="1365632" cy="36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Storage layer</a:t>
            </a:r>
          </a:p>
        </p:txBody>
      </p:sp>
      <p:pic>
        <p:nvPicPr>
          <p:cNvPr id="304" name="Influxdb_logo.svg.png" descr="Influxdb_logo.svg.png"/>
          <p:cNvPicPr>
            <a:picLocks noChangeAspect="1"/>
          </p:cNvPicPr>
          <p:nvPr/>
        </p:nvPicPr>
        <p:blipFill>
          <a:blip r:embed="rId2">
            <a:extLst/>
          </a:blip>
          <a:srcRect l="22450" t="29596" r="22450" b="29595"/>
          <a:stretch>
            <a:fillRect/>
          </a:stretch>
        </p:blipFill>
        <p:spPr>
          <a:xfrm>
            <a:off x="5318842" y="2525542"/>
            <a:ext cx="3300786" cy="90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isualization layer"/>
          <p:cNvSpPr txBox="1"/>
          <p:nvPr>
            <p:ph type="title"/>
          </p:nvPr>
        </p:nvSpPr>
        <p:spPr>
          <a:xfrm>
            <a:off x="730000" y="1318650"/>
            <a:ext cx="3300901" cy="759001"/>
          </a:xfrm>
          <a:prstGeom prst="rect">
            <a:avLst/>
          </a:prstGeom>
        </p:spPr>
        <p:txBody>
          <a:bodyPr/>
          <a:lstStyle/>
          <a:p>
            <a:pPr/>
            <a:r>
              <a:t>Visualization layer</a:t>
            </a:r>
          </a:p>
        </p:txBody>
      </p:sp>
      <p:sp>
        <p:nvSpPr>
          <p:cNvPr id="307" name="Strumento di visualizzazione di dati accessibile tramite browser…"/>
          <p:cNvSpPr txBox="1"/>
          <p:nvPr>
            <p:ph type="body" sz="quarter" idx="1"/>
          </p:nvPr>
        </p:nvSpPr>
        <p:spPr>
          <a:xfrm>
            <a:off x="724949" y="2159218"/>
            <a:ext cx="3300902" cy="2603857"/>
          </a:xfrm>
          <a:prstGeom prst="rect">
            <a:avLst/>
          </a:prstGeom>
        </p:spPr>
        <p:txBody>
          <a:bodyPr/>
          <a:lstStyle/>
          <a:p>
            <a:pPr marL="425195" indent="-289369" defTabSz="850391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95"/>
            </a:pPr>
            <a:r>
              <a:t>Strumento di visualizzazione di dati accessibile tramite browser</a:t>
            </a:r>
          </a:p>
          <a:p>
            <a:pPr marL="425195" indent="-289369" defTabSz="850391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95"/>
            </a:pPr>
            <a:r>
              <a:t>Compatibile con diversi database:</a:t>
            </a:r>
          </a:p>
          <a:p>
            <a:pPr lvl="1" marL="862202" indent="-289369" defTabSz="850391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95"/>
            </a:pPr>
            <a:r>
              <a:t>MySQL, Postgres, ElasticSearch e molti altri</a:t>
            </a:r>
          </a:p>
          <a:p>
            <a:pPr marL="425195" indent="-289369" defTabSz="850391">
              <a:lnSpc>
                <a:spcPct val="110000"/>
              </a:lnSpc>
              <a:spcBef>
                <a:spcPts val="700"/>
              </a:spcBef>
              <a:buClr>
                <a:schemeClr val="accent1"/>
              </a:buClr>
              <a:buSzPts val="1300"/>
              <a:buFont typeface="Helvetica"/>
              <a:buChar char="●"/>
              <a:defRPr sz="1395"/>
            </a:pPr>
            <a:r>
              <a:t>Abbiamo usato Grafana per creare una dashboard in cui visualizzare i dati salvati su InfluxDB</a:t>
            </a:r>
          </a:p>
        </p:txBody>
      </p:sp>
      <p:sp>
        <p:nvSpPr>
          <p:cNvPr id="308" name="Rettangolo arrotondato"/>
          <p:cNvSpPr/>
          <p:nvPr/>
        </p:nvSpPr>
        <p:spPr>
          <a:xfrm>
            <a:off x="5552232" y="1320800"/>
            <a:ext cx="2834030" cy="3315948"/>
          </a:xfrm>
          <a:prstGeom prst="roundRect">
            <a:avLst>
              <a:gd name="adj" fmla="val 8273"/>
            </a:avLst>
          </a:prstGeom>
          <a:ln w="508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 algn="ctr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Visualization layer"/>
          <p:cNvSpPr txBox="1"/>
          <p:nvPr/>
        </p:nvSpPr>
        <p:spPr>
          <a:xfrm>
            <a:off x="6073356" y="849023"/>
            <a:ext cx="1791781" cy="365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Visualization layer</a:t>
            </a:r>
          </a:p>
        </p:txBody>
      </p:sp>
      <p:pic>
        <p:nvPicPr>
          <p:cNvPr id="310" name="grafana-logo.png" descr="grafana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247" y="1581773"/>
            <a:ext cx="3048001" cy="279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Visualization layer"/>
          <p:cNvSpPr txBox="1"/>
          <p:nvPr>
            <p:ph type="title"/>
          </p:nvPr>
        </p:nvSpPr>
        <p:spPr>
          <a:xfrm>
            <a:off x="730000" y="1318650"/>
            <a:ext cx="2414480" cy="1687200"/>
          </a:xfrm>
          <a:prstGeom prst="rect">
            <a:avLst/>
          </a:prstGeom>
        </p:spPr>
        <p:txBody>
          <a:bodyPr/>
          <a:lstStyle/>
          <a:p>
            <a:pPr/>
            <a:r>
              <a:t>Visualization layer</a:t>
            </a:r>
          </a:p>
        </p:txBody>
      </p:sp>
      <p:pic>
        <p:nvPicPr>
          <p:cNvPr id="313" name="Schermata 2019-07-24 alle 14.10.50.png" descr="Schermata 2019-07-24 alle 14.1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2940" y="779758"/>
            <a:ext cx="5734372" cy="358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satOff val="-57823"/>
            <a:lumOff val="-16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clusioni e sviluppi fut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Conclusioni e sviluppi futuri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viluppi futur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Sviluppi futuri</a:t>
            </a:r>
          </a:p>
        </p:txBody>
      </p:sp>
      <p:sp>
        <p:nvSpPr>
          <p:cNvPr id="318" name="Confrontare le prestazioni di InfluxDB nella scrittura e lettura di dati con altre tecnologie (e.g MongoDB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ts val="1500"/>
              <a:defRPr sz="1500"/>
            </a:pPr>
          </a:p>
          <a:p>
            <a:pPr>
              <a:buSzPts val="1500"/>
              <a:defRPr sz="1500"/>
            </a:pPr>
            <a:r>
              <a:t>Confrontare le prestazioni di InfluxDB nella scrittura e lettura di dati con altre tecnologie (e.g MongoDB)</a:t>
            </a:r>
          </a:p>
          <a:p>
            <a:pPr marL="0" indent="0">
              <a:buClrTx/>
              <a:buSzTx/>
              <a:buFontTx/>
              <a:buNone/>
              <a:defRPr sz="1500"/>
            </a:pPr>
          </a:p>
          <a:p>
            <a:pPr>
              <a:buSzPts val="1500"/>
              <a:defRPr sz="1500"/>
            </a:pPr>
            <a:r>
              <a:t>Utilizzare Apache Beam nel processing layer per disaccoppiare i job (codice) dal particolare runtime impiegato (Apache Spark, Apache Flink, Google Cloud Dataflow)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176;p18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Grazie per l’attenzione!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satOff val="-57823"/>
            <a:lumOff val="-16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82;p19"/>
          <p:cNvSpPr txBox="1"/>
          <p:nvPr/>
        </p:nvSpPr>
        <p:spPr>
          <a:xfrm>
            <a:off x="1293849" y="1905000"/>
            <a:ext cx="6724245" cy="229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1. Progetto Pantheon</a:t>
            </a:r>
          </a:p>
          <a:p>
            <a:pPr>
              <a:spcBef>
                <a:spcPts val="1600"/>
              </a:spcBef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2. Obiettivi e dati a disposizione</a:t>
            </a:r>
          </a:p>
          <a:p>
            <a:pPr>
              <a:spcBef>
                <a:spcPts val="1600"/>
              </a:spcBef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3. Architettura del sistema e tecnologie usate</a:t>
            </a:r>
          </a:p>
          <a:p>
            <a:pPr>
              <a:spcBef>
                <a:spcPts val="1600"/>
              </a:spcBef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4. Sviluppi futuri</a:t>
            </a:r>
          </a:p>
        </p:txBody>
      </p:sp>
      <p:sp>
        <p:nvSpPr>
          <p:cNvPr id="258" name="Google Shape;185;p19"/>
          <p:cNvSpPr txBox="1"/>
          <p:nvPr>
            <p:ph type="title"/>
          </p:nvPr>
        </p:nvSpPr>
        <p:spPr>
          <a:xfrm>
            <a:off x="1308149" y="1318650"/>
            <a:ext cx="7110002" cy="535201"/>
          </a:xfrm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SOMMARIO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satOff val="-57823"/>
            <a:lumOff val="-16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rogetto PANTHE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Progetto PANTHEON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rogetto PANTHEON"/>
          <p:cNvSpPr txBox="1"/>
          <p:nvPr>
            <p:ph type="title"/>
          </p:nvPr>
        </p:nvSpPr>
        <p:spPr>
          <a:xfrm>
            <a:off x="730000" y="1318650"/>
            <a:ext cx="6321189" cy="635382"/>
          </a:xfrm>
          <a:prstGeom prst="rect">
            <a:avLst/>
          </a:prstGeom>
        </p:spPr>
        <p:txBody>
          <a:bodyPr/>
          <a:lstStyle/>
          <a:p>
            <a:pPr/>
            <a:r>
              <a:t>Progetto PANTHEON</a:t>
            </a:r>
          </a:p>
        </p:txBody>
      </p:sp>
      <p:sp>
        <p:nvSpPr>
          <p:cNvPr id="263" name="Progetto finanziato dall’UE nel contesto del programma H2020…"/>
          <p:cNvSpPr txBox="1"/>
          <p:nvPr>
            <p:ph type="body" sz="half" idx="1"/>
          </p:nvPr>
        </p:nvSpPr>
        <p:spPr>
          <a:xfrm>
            <a:off x="426372" y="2169825"/>
            <a:ext cx="6079274" cy="2793688"/>
          </a:xfrm>
          <a:prstGeom prst="rect">
            <a:avLst/>
          </a:prstGeom>
        </p:spPr>
        <p:txBody>
          <a:bodyPr/>
          <a:lstStyle/>
          <a:p>
            <a:pPr marL="457200" indent="-311150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ts val="1500"/>
              <a:buFont typeface="Helvetica"/>
              <a:buChar char="●"/>
              <a:defRPr sz="1500"/>
            </a:pPr>
            <a:r>
              <a:t>Progetto finanziato dall’UE nel contesto del programma H2020 </a:t>
            </a:r>
          </a:p>
          <a:p>
            <a:pPr marL="457200" indent="-311150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ts val="1500"/>
              <a:buFont typeface="Helvetica"/>
              <a:buChar char="●"/>
              <a:defRPr sz="1500"/>
            </a:pPr>
            <a:r>
              <a:t>Obiettivo: realizzare un sistema di gestione di noccioleti composti da elementi eterogenei (robot e sensori)</a:t>
            </a:r>
          </a:p>
          <a:p>
            <a:pPr marL="457200" indent="-311150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ts val="1500"/>
              <a:buFont typeface="Helvetica"/>
              <a:buChar char="●"/>
              <a:defRPr sz="1500"/>
            </a:pPr>
            <a:r>
              <a:t>I dati raccolti dai sensori e dai robot verrano impiegati per monitorare la salute del noccioleto e supportare le decisioni degli agronomi (e.g. suggerire quando irrigare i noccioleti)</a:t>
            </a:r>
          </a:p>
          <a:p>
            <a:pPr marL="457200" indent="-311150">
              <a:lnSpc>
                <a:spcPct val="110000"/>
              </a:lnSpc>
              <a:spcBef>
                <a:spcPts val="800"/>
              </a:spcBef>
              <a:buClr>
                <a:schemeClr val="accent1"/>
              </a:buClr>
              <a:buSzPts val="1500"/>
              <a:buFont typeface="Helvetica"/>
              <a:buChar char="●"/>
              <a:defRPr sz="1500"/>
            </a:pPr>
            <a:r>
              <a:t>I dati vengono raccolti alla risoluzione della singola pianta</a:t>
            </a:r>
          </a:p>
        </p:txBody>
      </p:sp>
      <p:pic>
        <p:nvPicPr>
          <p:cNvPr id="26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266" y="1534860"/>
            <a:ext cx="1193562" cy="1193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hermata 2019-07-23 alle 21.22.34.png" descr="Schermata 2019-07-23 alle 21.22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6246" y="3211068"/>
            <a:ext cx="2133601" cy="71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rogetto PANTHEON: Architettura"/>
          <p:cNvSpPr txBox="1"/>
          <p:nvPr>
            <p:ph type="title"/>
          </p:nvPr>
        </p:nvSpPr>
        <p:spPr>
          <a:xfrm>
            <a:off x="730000" y="1318650"/>
            <a:ext cx="2502735" cy="1429272"/>
          </a:xfrm>
          <a:prstGeom prst="rect">
            <a:avLst/>
          </a:prstGeom>
        </p:spPr>
        <p:txBody>
          <a:bodyPr/>
          <a:lstStyle/>
          <a:p>
            <a:pPr/>
            <a:r>
              <a:t>Progetto PANTHEON: Architettura</a:t>
            </a:r>
          </a:p>
        </p:txBody>
      </p:sp>
      <p:sp>
        <p:nvSpPr>
          <p:cNvPr id="268" name="Data Collection e Pre-processing layer (DCP layer)…"/>
          <p:cNvSpPr txBox="1"/>
          <p:nvPr>
            <p:ph type="body" sz="quarter" idx="1"/>
          </p:nvPr>
        </p:nvSpPr>
        <p:spPr>
          <a:xfrm>
            <a:off x="362282" y="2720430"/>
            <a:ext cx="2512836" cy="1894523"/>
          </a:xfrm>
          <a:prstGeom prst="rect">
            <a:avLst/>
          </a:prstGeom>
        </p:spPr>
        <p:txBody>
          <a:bodyPr/>
          <a:lstStyle/>
          <a:p>
            <a:pPr marL="370331" indent="-252031" defTabSz="740663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200"/>
              <a:buFont typeface="Helvetica"/>
              <a:buChar char="●"/>
              <a:defRPr sz="1215"/>
            </a:pPr>
            <a:r>
              <a:t>Data Collection e Pre-processing layer (DCP layer)</a:t>
            </a:r>
          </a:p>
          <a:p>
            <a:pPr marL="370331" indent="-252031" defTabSz="740663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200"/>
              <a:buFont typeface="Helvetica"/>
              <a:buChar char="●"/>
              <a:defRPr sz="1215"/>
            </a:pPr>
            <a:r>
              <a:t>Data Transfer layer (DT layer)</a:t>
            </a:r>
          </a:p>
          <a:p>
            <a:pPr marL="370331" indent="-252031" defTabSz="740663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ts val="1200"/>
              <a:buFont typeface="Helvetica"/>
              <a:buChar char="●"/>
              <a:defRPr sz="1215"/>
            </a:pPr>
            <a:r>
              <a:t>Data Storage and Processing layer (DSP layer)</a:t>
            </a:r>
          </a:p>
        </p:txBody>
      </p:sp>
      <p:pic>
        <p:nvPicPr>
          <p:cNvPr id="269" name="architecture1.png" descr="architect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5756" y="657135"/>
            <a:ext cx="5653971" cy="3829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satOff val="-57823"/>
            <a:lumOff val="-16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Obiettivi e dati a disposizi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Obiettivi e dati a disposizione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biettivi e dati a disposizi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Obiettivi e dati a disposizione </a:t>
            </a:r>
          </a:p>
        </p:txBody>
      </p:sp>
      <p:sp>
        <p:nvSpPr>
          <p:cNvPr id="274" name="Realizzare un sistema di monitoraggio dei dati raccolti dai sensori…"/>
          <p:cNvSpPr txBox="1"/>
          <p:nvPr>
            <p:ph type="body" idx="1"/>
          </p:nvPr>
        </p:nvSpPr>
        <p:spPr>
          <a:xfrm>
            <a:off x="729450" y="2078875"/>
            <a:ext cx="7688700" cy="2911430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defRPr sz="1400"/>
            </a:pPr>
            <a:r>
              <a:t>Realizzare un sistema di monitoraggio dei dati raccolti dai sensori</a:t>
            </a:r>
          </a:p>
          <a:p>
            <a:pPr>
              <a:buSzPts val="1400"/>
              <a:defRPr sz="1400"/>
            </a:pPr>
            <a:r>
              <a:t>Perché?</a:t>
            </a:r>
          </a:p>
          <a:p>
            <a:pPr lvl="1" marL="927100" indent="-311150">
              <a:buSzPts val="1400"/>
              <a:buChar char="●"/>
              <a:defRPr sz="1400"/>
            </a:pPr>
            <a:r>
              <a:t>Alcune attività agricole (e.g. irrigazione) vengono effettuate sulla base di misure su un campione limitato di piante.</a:t>
            </a:r>
          </a:p>
          <a:p>
            <a:pPr lvl="1" marL="0" indent="228600">
              <a:buClrTx/>
              <a:buSzTx/>
              <a:buFontTx/>
              <a:buNone/>
              <a:defRPr sz="1400"/>
            </a:pPr>
          </a:p>
          <a:p>
            <a:pPr>
              <a:buSzPts val="1400"/>
              <a:defRPr sz="1400"/>
            </a:pPr>
            <a:r>
              <a:t>Due file csv a disposizione:</a:t>
            </a:r>
          </a:p>
          <a:p>
            <a:pPr lvl="1" marL="927100" indent="-311150">
              <a:buSzPts val="1400"/>
              <a:buChar char="●"/>
              <a:defRPr b="1" sz="1400">
                <a:latin typeface="Courier"/>
                <a:ea typeface="Courier"/>
                <a:cs typeface="Courier"/>
                <a:sym typeface="Courier"/>
              </a:defRPr>
            </a:pPr>
            <a:r>
              <a:t>pantheon20190612-stazione.csv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, che contiene dati registrati dalla stazione meteo (e.g temperatura, umidità, velocità del vento);</a:t>
            </a:r>
            <a:endParaRPr b="0">
              <a:latin typeface="+mn-lt"/>
              <a:ea typeface="+mn-ea"/>
              <a:cs typeface="+mn-cs"/>
              <a:sym typeface="Helvetica"/>
            </a:endParaRPr>
          </a:p>
          <a:p>
            <a:pPr lvl="1" marL="927100" indent="-311150">
              <a:buSzPts val="1400"/>
              <a:buChar char="●"/>
              <a:defRPr b="1" sz="1400">
                <a:latin typeface="Courier"/>
                <a:ea typeface="Courier"/>
                <a:cs typeface="Courier"/>
                <a:sym typeface="Courier"/>
              </a:defRPr>
            </a:pPr>
            <a:r>
              <a:t>pantheon20190612-nodi.csv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, che contiene dati registrati 9 sensori installati a terra (temperatura e quantità d’acqua presente nel terreno);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satOff val="-57823"/>
            <a:lumOff val="-16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rchitettura del sistema e tecnologie us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Architettura del sistema e tecnologie usate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Architettura del sistema e tecnologie us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5527">
              <a:defRPr sz="2262"/>
            </a:lvl1pPr>
          </a:lstStyle>
          <a:p>
            <a:pPr/>
            <a:r>
              <a:t>Architettura del sistema e tecnologie usate</a:t>
            </a:r>
          </a:p>
        </p:txBody>
      </p:sp>
      <p:pic>
        <p:nvPicPr>
          <p:cNvPr id="279" name="Schermata 2019-07-24 alle 12.54.24.png" descr="Schermata 2019-07-24 alle 12.5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184" y="1800288"/>
            <a:ext cx="6283632" cy="325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E9EDEE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